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BEB"/>
    <a:srgbClr val="6D777D"/>
    <a:srgbClr val="F53401"/>
    <a:srgbClr val="3D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64"/>
    <p:restoredTop sz="94858"/>
  </p:normalViewPr>
  <p:slideViewPr>
    <p:cSldViewPr snapToGrid="0" snapToObjects="1">
      <p:cViewPr>
        <p:scale>
          <a:sx n="187" d="100"/>
          <a:sy n="187" d="100"/>
        </p:scale>
        <p:origin x="14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A241-BCA8-354E-906E-5869D179A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D1F01-1782-DF46-9500-57F8D3BC2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CF8B7-50C8-3343-B8A7-5D434B7A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5F18C-D585-7048-811A-8D57262C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B79EC-A4F4-774E-A986-553FBE95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3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30A0-A95E-2A4E-8519-E593CC72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B06D4F-F960-BA43-8F98-FD464A674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6FB98-132D-734C-B887-538A06E6C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61893-F4F7-CB40-9852-8CA2BBF09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398F2-6D05-7542-8E1E-B99F0D00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8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645EBB-A5FD-A649-9D59-62DEEBFCB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B5D553-B30D-2149-B380-21E95AD3E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C6954-C2C8-3740-B095-4252B1398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4D22A-F860-094B-AD83-413C2B8A5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F758A-77CF-964D-BF31-446FC3617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31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10F1-287C-8F4C-917E-ADE533197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28330-FAFE-3947-B55E-15E29793A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1C9E2-2DFB-214F-A8A5-C69FCE22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323A-1FF0-E34A-AFA6-925B2358E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D88AA-F1CC-CD42-8063-7FF38DC8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0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5598-3D84-3F42-AE12-01CC0079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ACD38-46FC-214A-ADEC-889CBE42A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78D9-9CEE-064F-91FB-DECD5B4B7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96235-1093-364D-B57D-4DDEDD30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5BE5D-628B-AA45-B50B-4FFAE25A4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4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37475-0444-4342-83B0-47829A8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87D5-5454-CB4C-A316-52BCB81CF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4C2C4-7E31-FB4F-8788-23A694C62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4CB81-B5F4-1E45-BFE4-2532CFD90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47288-6F2F-E14A-B65E-43A2E51D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AC9C3-5CF8-5E45-A9C4-AE2E604B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24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87A6-85C3-614A-96CB-5D46A242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AF8C9-337A-C54C-A41F-7ECC4149D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E28AF-0CDA-E340-9968-ED991CB79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A1AACF-1CA6-7347-AC8C-228FD4EA6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AD449B-C22D-0541-95F5-F0E9BCC18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55739-91AB-094B-8B02-B46532B64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5AE8FF-4085-2441-AA42-1F4FFB2F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62171B-8623-E344-9174-158D4DBE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2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F889-7BF9-BA44-A889-AD4AF865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C6E97B-F08B-FE47-86FF-3E552D5B9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F47F2-D038-C144-8BD9-78ACB6FF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A1F15-4FC6-9F46-9543-6AA805F0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75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07CBB-B525-A742-8210-031C88015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AC318-AA96-5C4D-A5EA-2E49CED5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A4EB1-F57C-6F44-8ABA-4B10EE89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0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2044-064C-0A48-9CB6-AC7A8B01A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4F184-C02F-D84B-A2A8-063433EDE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F839B-80E2-B547-9F66-D4E4CDAE2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0536F-7472-1240-9AF2-A50AEF2FE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82F6B-2984-1D45-89C7-2CB664D9E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349B1-24C0-3540-98BD-896907B9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0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CE22C-7BF1-2149-9D62-A15AAEC6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00FF8F-167C-CA48-9DD3-862A9A41A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17DCB-C6B9-EB4D-8B8F-35FB4D834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9D710-CAC8-EF47-953D-7A3C89E93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E212D-A3F1-DD43-A18B-E904B01B6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4D9E8-8E0A-9F43-B1C2-B7098A913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8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54779-B378-9C4A-855E-16B6E7C80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E1D8A-E946-BB43-9A3D-685489544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C78EE-7D32-104E-8D85-F62EDE753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DF50A-5C5E-9D4C-875D-F25B75E243E6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749BD-5ACA-3F41-BAEE-5A02DDEF5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96795-BEA5-F043-9EF1-8D3ECDE57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3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3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12" Type="http://schemas.openxmlformats.org/officeDocument/2006/relationships/image" Target="../media/image12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Relationship Id="rId14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5.em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12" Type="http://schemas.openxmlformats.org/officeDocument/2006/relationships/image" Target="../media/image1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11" Type="http://schemas.openxmlformats.org/officeDocument/2006/relationships/image" Target="../media/image12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Relationship Id="rId1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9C1BA3-CDD2-054A-B1D2-81AC19F67B73}"/>
              </a:ext>
            </a:extLst>
          </p:cNvPr>
          <p:cNvSpPr txBox="1"/>
          <p:nvPr/>
        </p:nvSpPr>
        <p:spPr>
          <a:xfrm>
            <a:off x="5374812" y="3459761"/>
            <a:ext cx="3791423" cy="615553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5340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Science of Science</a:t>
            </a:r>
            <a:r>
              <a:rPr lang="en-US" sz="2000" dirty="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 Summer School</a:t>
            </a:r>
          </a:p>
          <a:p>
            <a:r>
              <a:rPr lang="en-US" sz="1400" dirty="0" err="1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iSchool</a:t>
            </a:r>
            <a:r>
              <a:rPr lang="en-US" sz="1400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, Syracuse University —  August 3 / 7, 2020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5EFD96-6AC9-704E-8C4D-B4A432F7A920}"/>
              </a:ext>
            </a:extLst>
          </p:cNvPr>
          <p:cNvSpPr/>
          <p:nvPr/>
        </p:nvSpPr>
        <p:spPr>
          <a:xfrm>
            <a:off x="4770925" y="3475150"/>
            <a:ext cx="543739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b="1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S</a:t>
            </a:r>
            <a:r>
              <a:rPr lang="en-US" sz="3200" b="1" baseline="3000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4</a:t>
            </a:r>
            <a:endParaRPr lang="en-US" sz="3200" b="1" baseline="30000">
              <a:latin typeface="Roboto Condensed" panose="02000000000000000000" pitchFamily="2" charset="0"/>
              <a:ea typeface="Roboto Condensed" panose="02000000000000000000" pitchFamily="2" charset="0"/>
              <a:cs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18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9C1BA3-CDD2-054A-B1D2-81AC19F67B73}"/>
              </a:ext>
            </a:extLst>
          </p:cNvPr>
          <p:cNvSpPr txBox="1"/>
          <p:nvPr/>
        </p:nvSpPr>
        <p:spPr>
          <a:xfrm>
            <a:off x="5240058" y="4335661"/>
            <a:ext cx="3791423" cy="615553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5340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Science of Science</a:t>
            </a:r>
            <a:r>
              <a:rPr lang="en-US" sz="200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 Summer School</a:t>
            </a:r>
          </a:p>
          <a:p>
            <a:r>
              <a:rPr lang="en-US" sz="1400" err="1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iSchool</a:t>
            </a:r>
            <a:r>
              <a:rPr lang="en-US" sz="1400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, Syracuse University —  August 2 - 6, 2021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5EFD96-6AC9-704E-8C4D-B4A432F7A920}"/>
              </a:ext>
            </a:extLst>
          </p:cNvPr>
          <p:cNvSpPr/>
          <p:nvPr/>
        </p:nvSpPr>
        <p:spPr>
          <a:xfrm>
            <a:off x="4636171" y="4351050"/>
            <a:ext cx="543739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b="1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S</a:t>
            </a:r>
            <a:r>
              <a:rPr lang="en-US" sz="3200" b="1" baseline="3000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4</a:t>
            </a:r>
            <a:endParaRPr lang="en-US" sz="3200" b="1" baseline="30000">
              <a:latin typeface="Roboto Condensed" panose="02000000000000000000" pitchFamily="2" charset="0"/>
              <a:ea typeface="Roboto Condensed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7D523-ECDF-574C-A6AD-862252891D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45"/>
          <a:stretch/>
        </p:blipFill>
        <p:spPr>
          <a:xfrm>
            <a:off x="4636171" y="1812393"/>
            <a:ext cx="4259926" cy="23360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95DEB7-02F4-B54B-B8E0-0511DE8A5FE8}"/>
              </a:ext>
            </a:extLst>
          </p:cNvPr>
          <p:cNvSpPr/>
          <p:nvPr/>
        </p:nvSpPr>
        <p:spPr>
          <a:xfrm>
            <a:off x="4514248" y="1626670"/>
            <a:ext cx="4517233" cy="3455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6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9C1BA3-CDD2-054A-B1D2-81AC19F67B73}"/>
              </a:ext>
            </a:extLst>
          </p:cNvPr>
          <p:cNvSpPr txBox="1"/>
          <p:nvPr/>
        </p:nvSpPr>
        <p:spPr>
          <a:xfrm>
            <a:off x="2426473" y="1456749"/>
            <a:ext cx="3791423" cy="61555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5340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Science of Science</a:t>
            </a:r>
            <a:r>
              <a:rPr lang="en-US" sz="2000" dirty="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 Summer School</a:t>
            </a:r>
          </a:p>
          <a:p>
            <a:r>
              <a:rPr lang="en-US" sz="1400" dirty="0" err="1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iSchool</a:t>
            </a:r>
            <a:r>
              <a:rPr lang="en-US" sz="1400" dirty="0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, Syracuse University —  August 3 / 7, 2020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5EFD96-6AC9-704E-8C4D-B4A432F7A920}"/>
              </a:ext>
            </a:extLst>
          </p:cNvPr>
          <p:cNvSpPr/>
          <p:nvPr/>
        </p:nvSpPr>
        <p:spPr>
          <a:xfrm>
            <a:off x="1822586" y="1472138"/>
            <a:ext cx="543739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b="1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S</a:t>
            </a:r>
            <a:r>
              <a:rPr lang="en-US" sz="3200" b="1" baseline="3000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4</a:t>
            </a:r>
            <a:endParaRPr lang="en-US" sz="3200" b="1" baseline="30000">
              <a:latin typeface="Roboto Condensed" panose="02000000000000000000" pitchFamily="2" charset="0"/>
              <a:ea typeface="Roboto Condensed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95DEB7-02F4-B54B-B8E0-0511DE8A5FE8}"/>
              </a:ext>
            </a:extLst>
          </p:cNvPr>
          <p:cNvSpPr/>
          <p:nvPr/>
        </p:nvSpPr>
        <p:spPr>
          <a:xfrm>
            <a:off x="2787998" y="703724"/>
            <a:ext cx="4517233" cy="3455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39CBB52-2FB1-DC4C-AC71-7871338D2405}"/>
              </a:ext>
            </a:extLst>
          </p:cNvPr>
          <p:cNvGrpSpPr/>
          <p:nvPr/>
        </p:nvGrpSpPr>
        <p:grpSpPr>
          <a:xfrm>
            <a:off x="2218806" y="2129620"/>
            <a:ext cx="3348961" cy="1384354"/>
            <a:chOff x="2256747" y="2129620"/>
            <a:chExt cx="3348961" cy="13843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3583E0-6111-1F42-8FD6-867FD88F98C6}"/>
                </a:ext>
              </a:extLst>
            </p:cNvPr>
            <p:cNvSpPr txBox="1"/>
            <p:nvPr/>
          </p:nvSpPr>
          <p:spPr>
            <a:xfrm>
              <a:off x="2721601" y="2129620"/>
              <a:ext cx="2419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confirmed speakers and mentors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D9A851E-F96F-E84C-A69E-80CC307E5FEA}"/>
                </a:ext>
              </a:extLst>
            </p:cNvPr>
            <p:cNvGrpSpPr/>
            <p:nvPr/>
          </p:nvGrpSpPr>
          <p:grpSpPr>
            <a:xfrm>
              <a:off x="2256747" y="2406619"/>
              <a:ext cx="3348961" cy="1107355"/>
              <a:chOff x="3110028" y="3225941"/>
              <a:chExt cx="3348961" cy="110735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10FCA34-017A-BE4B-99B7-C381E5469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51592" y="3225941"/>
                <a:ext cx="710309" cy="71030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FD4254C-341E-EC47-97E9-737C316935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749" t="1" r="7521" b="42626"/>
              <a:stretch/>
            </p:blipFill>
            <p:spPr>
              <a:xfrm>
                <a:off x="4006056" y="3227764"/>
                <a:ext cx="708514" cy="70848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BBF96B-2E0B-1147-AEDC-AC330AE23E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545"/>
              <a:stretch/>
            </p:blipFill>
            <p:spPr>
              <a:xfrm>
                <a:off x="4858725" y="3236917"/>
                <a:ext cx="710309" cy="69933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26B2230-E8C7-D14D-9D89-C5B98A83D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3188" y="3236917"/>
                <a:ext cx="710309" cy="699333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C2EBC3-5DF2-D943-BA7C-C7C8449CA2A6}"/>
                  </a:ext>
                </a:extLst>
              </p:cNvPr>
              <p:cNvSpPr txBox="1"/>
              <p:nvPr/>
            </p:nvSpPr>
            <p:spPr>
              <a:xfrm>
                <a:off x="3110028" y="3963964"/>
                <a:ext cx="7853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dirty="0">
                    <a:latin typeface="Helvetica" pitchFamily="2" charset="0"/>
                  </a:rPr>
                  <a:t>Tim </a:t>
                </a:r>
                <a:r>
                  <a:rPr lang="en-US" sz="800" b="1" dirty="0" err="1">
                    <a:latin typeface="Helvetica" pitchFamily="2" charset="0"/>
                  </a:rPr>
                  <a:t>Erringston</a:t>
                </a:r>
                <a:endParaRPr lang="en-US" sz="800" b="1" dirty="0">
                  <a:latin typeface="Helvetica" pitchFamily="2" charset="0"/>
                </a:endParaRPr>
              </a:p>
              <a:p>
                <a:pPr algn="ctr"/>
                <a:r>
                  <a:rPr lang="en-US" sz="800" dirty="0">
                    <a:latin typeface="Helvetica" pitchFamily="2" charset="0"/>
                  </a:rPr>
                  <a:t>COS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9FD17A-EF19-0F44-805A-C8B4FCA2E513}"/>
                  </a:ext>
                </a:extLst>
              </p:cNvPr>
              <p:cNvSpPr txBox="1"/>
              <p:nvPr/>
            </p:nvSpPr>
            <p:spPr>
              <a:xfrm>
                <a:off x="3955310" y="3963964"/>
                <a:ext cx="8238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James Evans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University of Chicago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280CCA-8A3E-3F49-B67E-BACEB9690083}"/>
                  </a:ext>
                </a:extLst>
              </p:cNvPr>
              <p:cNvSpPr txBox="1"/>
              <p:nvPr/>
            </p:nvSpPr>
            <p:spPr>
              <a:xfrm>
                <a:off x="4788332" y="3963964"/>
                <a:ext cx="86436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Vincent </a:t>
                </a:r>
                <a:r>
                  <a:rPr lang="en-US" sz="800" b="1" err="1">
                    <a:latin typeface="Helvetica" pitchFamily="2" charset="0"/>
                  </a:rPr>
                  <a:t>Larivière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University of Montreal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49D808-3306-BC4C-AF5E-EB5E0C500EB3}"/>
                  </a:ext>
                </a:extLst>
              </p:cNvPr>
              <p:cNvSpPr txBox="1"/>
              <p:nvPr/>
            </p:nvSpPr>
            <p:spPr>
              <a:xfrm>
                <a:off x="5686974" y="3963964"/>
                <a:ext cx="7720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err="1">
                    <a:latin typeface="Helvetica" pitchFamily="2" charset="0"/>
                  </a:rPr>
                  <a:t>Staša</a:t>
                </a:r>
                <a:r>
                  <a:rPr lang="en-US" sz="800" b="1">
                    <a:latin typeface="Helvetica" pitchFamily="2" charset="0"/>
                  </a:rPr>
                  <a:t> </a:t>
                </a:r>
                <a:r>
                  <a:rPr lang="en-US" sz="800" b="1" err="1">
                    <a:latin typeface="Helvetica" pitchFamily="2" charset="0"/>
                  </a:rPr>
                  <a:t>Milojević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Indiana University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CC7610-F233-5142-9E37-312724417FC5}"/>
              </a:ext>
            </a:extLst>
          </p:cNvPr>
          <p:cNvGrpSpPr/>
          <p:nvPr/>
        </p:nvGrpSpPr>
        <p:grpSpPr>
          <a:xfrm>
            <a:off x="2659894" y="3846020"/>
            <a:ext cx="2542666" cy="1123806"/>
            <a:chOff x="3796485" y="4350317"/>
            <a:chExt cx="2542666" cy="112380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8476894-D864-1B49-95E1-F5FC1362F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8516"/>
            <a:stretch/>
          </p:blipFill>
          <p:spPr>
            <a:xfrm>
              <a:off x="3851744" y="4350317"/>
              <a:ext cx="724566" cy="7084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97F82EC-45B2-2145-B5F6-B0B06114A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428" t="5493" r="11378" b="42695"/>
            <a:stretch/>
          </p:blipFill>
          <p:spPr>
            <a:xfrm>
              <a:off x="4705666" y="4350318"/>
              <a:ext cx="719871" cy="70848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F91FD1-BBE8-0F42-9A4E-0428598A1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90" r="1328" b="-16475"/>
            <a:stretch/>
          </p:blipFill>
          <p:spPr>
            <a:xfrm>
              <a:off x="5554893" y="4350317"/>
              <a:ext cx="710310" cy="83276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B9EF91-B9D6-D540-9B00-E053C24C8DC7}"/>
                </a:ext>
              </a:extLst>
            </p:cNvPr>
            <p:cNvSpPr txBox="1"/>
            <p:nvPr/>
          </p:nvSpPr>
          <p:spPr>
            <a:xfrm>
              <a:off x="3796485" y="5104791"/>
              <a:ext cx="7853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err="1">
                  <a:latin typeface="Helvetica" pitchFamily="2" charset="0"/>
                </a:rPr>
                <a:t>Dashun</a:t>
              </a:r>
              <a:r>
                <a:rPr lang="en-US" sz="800" b="1">
                  <a:latin typeface="Helvetica" pitchFamily="2" charset="0"/>
                </a:rPr>
                <a:t> Wang</a:t>
              </a:r>
            </a:p>
            <a:p>
              <a:pPr algn="ctr"/>
              <a:r>
                <a:rPr lang="en-US" sz="800">
                  <a:latin typeface="Helvetica" pitchFamily="2" charset="0"/>
                </a:rPr>
                <a:t>Northwestern University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567B6C-8EB7-D54E-B522-0A15CF45BAC9}"/>
                </a:ext>
              </a:extLst>
            </p:cNvPr>
            <p:cNvSpPr txBox="1"/>
            <p:nvPr/>
          </p:nvSpPr>
          <p:spPr>
            <a:xfrm>
              <a:off x="4641767" y="5104791"/>
              <a:ext cx="82385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>
                  <a:latin typeface="Helvetica" pitchFamily="2" charset="0"/>
                </a:rPr>
                <a:t>Bruce Weinberg</a:t>
              </a:r>
            </a:p>
            <a:p>
              <a:pPr algn="ctr"/>
              <a:r>
                <a:rPr lang="en-US" sz="800">
                  <a:latin typeface="Helvetica" pitchFamily="2" charset="0"/>
                </a:rPr>
                <a:t>The Ohio State University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31D426-5656-1E41-B4D5-0949A2B396C2}"/>
                </a:ext>
              </a:extLst>
            </p:cNvPr>
            <p:cNvSpPr txBox="1"/>
            <p:nvPr/>
          </p:nvSpPr>
          <p:spPr>
            <a:xfrm>
              <a:off x="5474789" y="5104791"/>
              <a:ext cx="8643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err="1">
                  <a:latin typeface="Helvetica" pitchFamily="2" charset="0"/>
                </a:rPr>
                <a:t>Jevin</a:t>
              </a:r>
              <a:r>
                <a:rPr lang="en-US" sz="800" b="1">
                  <a:latin typeface="Helvetica" pitchFamily="2" charset="0"/>
                </a:rPr>
                <a:t> West</a:t>
              </a:r>
            </a:p>
            <a:p>
              <a:pPr algn="ctr"/>
              <a:r>
                <a:rPr lang="en-US" sz="800">
                  <a:latin typeface="Helvetica" pitchFamily="2" charset="0"/>
                </a:rPr>
                <a:t>University of Washington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CD1FA4-75CD-6C47-9092-BB309F653E93}"/>
              </a:ext>
            </a:extLst>
          </p:cNvPr>
          <p:cNvGrpSpPr/>
          <p:nvPr/>
        </p:nvGrpSpPr>
        <p:grpSpPr>
          <a:xfrm>
            <a:off x="6233918" y="2123351"/>
            <a:ext cx="1669138" cy="1513831"/>
            <a:chOff x="5513748" y="4551585"/>
            <a:chExt cx="1669138" cy="151383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A0D9EE1-0CB5-D843-828A-BAA4B838CC3A}"/>
                </a:ext>
              </a:extLst>
            </p:cNvPr>
            <p:cNvGrpSpPr/>
            <p:nvPr/>
          </p:nvGrpSpPr>
          <p:grpSpPr>
            <a:xfrm>
              <a:off x="5513748" y="4805948"/>
              <a:ext cx="1669138" cy="1259468"/>
              <a:chOff x="2940275" y="4744070"/>
              <a:chExt cx="1669138" cy="125946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CED9DC0-2A4A-4043-BC01-562DE667F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7436" t="20349" r="25194" b="25713"/>
              <a:stretch/>
            </p:blipFill>
            <p:spPr>
              <a:xfrm>
                <a:off x="3007753" y="4744070"/>
                <a:ext cx="724566" cy="70848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BEE46D5-6F07-3B49-9013-9D2BC34C5B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4086" t="1907" r="8769" b="28819"/>
              <a:stretch/>
            </p:blipFill>
            <p:spPr>
              <a:xfrm>
                <a:off x="3853835" y="4744070"/>
                <a:ext cx="719871" cy="708486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89002B-D817-774E-B509-D217A5E71D22}"/>
                  </a:ext>
                </a:extLst>
              </p:cNvPr>
              <p:cNvSpPr txBox="1"/>
              <p:nvPr/>
            </p:nvSpPr>
            <p:spPr>
              <a:xfrm>
                <a:off x="2940275" y="5511095"/>
                <a:ext cx="785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Daniel </a:t>
                </a:r>
                <a:r>
                  <a:rPr lang="en-US" sz="800" b="1" err="1">
                    <a:latin typeface="Helvetica" pitchFamily="2" charset="0"/>
                  </a:rPr>
                  <a:t>Acuña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441C51-EA67-074F-AEB7-41B074A273B6}"/>
                  </a:ext>
                </a:extLst>
              </p:cNvPr>
              <p:cNvSpPr txBox="1"/>
              <p:nvPr/>
            </p:nvSpPr>
            <p:spPr>
              <a:xfrm>
                <a:off x="3785557" y="5511095"/>
                <a:ext cx="8238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Stephen David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Oregon Health &amp; Science University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6E6580-734A-7246-B8D6-8BF49E1A01BF}"/>
                </a:ext>
              </a:extLst>
            </p:cNvPr>
            <p:cNvSpPr txBox="1"/>
            <p:nvPr/>
          </p:nvSpPr>
          <p:spPr>
            <a:xfrm>
              <a:off x="5898514" y="4551585"/>
              <a:ext cx="8996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organizers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7767085-9B8A-9046-9D40-064966CB4461}"/>
              </a:ext>
            </a:extLst>
          </p:cNvPr>
          <p:cNvSpPr txBox="1"/>
          <p:nvPr/>
        </p:nvSpPr>
        <p:spPr>
          <a:xfrm>
            <a:off x="6256930" y="1503481"/>
            <a:ext cx="224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Helvetica" pitchFamily="2" charset="0"/>
              </a:rPr>
              <a:t>Sponsored by NSF under #1933803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4D023E-00E3-9B49-A00E-4C7BB426D464}"/>
              </a:ext>
            </a:extLst>
          </p:cNvPr>
          <p:cNvSpPr txBox="1"/>
          <p:nvPr/>
        </p:nvSpPr>
        <p:spPr>
          <a:xfrm>
            <a:off x="3243772" y="5082120"/>
            <a:ext cx="2263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Helvetica" pitchFamily="2" charset="0"/>
              </a:rPr>
              <a:t>When</a:t>
            </a:r>
            <a:r>
              <a:rPr lang="en-US" sz="1400">
                <a:latin typeface="Helvetica" pitchFamily="2" charset="0"/>
              </a:rPr>
              <a:t>: August 3 – 7, 2020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A52A50-0A1D-6447-8FF1-DC72A40B6E47}"/>
              </a:ext>
            </a:extLst>
          </p:cNvPr>
          <p:cNvSpPr txBox="1"/>
          <p:nvPr/>
        </p:nvSpPr>
        <p:spPr>
          <a:xfrm>
            <a:off x="5658678" y="5078515"/>
            <a:ext cx="203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Helvetica" pitchFamily="2" charset="0"/>
              </a:rPr>
              <a:t>Apply by</a:t>
            </a:r>
            <a:r>
              <a:rPr lang="en-US" sz="1400">
                <a:latin typeface="Helvetica" pitchFamily="2" charset="0"/>
              </a:rPr>
              <a:t>: April 6, 2020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D1B843-EBFE-D940-BF2D-5D0DFDD5FB15}"/>
              </a:ext>
            </a:extLst>
          </p:cNvPr>
          <p:cNvSpPr txBox="1"/>
          <p:nvPr/>
        </p:nvSpPr>
        <p:spPr>
          <a:xfrm>
            <a:off x="3848966" y="5389239"/>
            <a:ext cx="3103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Helvetica" pitchFamily="2" charset="0"/>
              </a:rPr>
              <a:t>Where</a:t>
            </a:r>
            <a:r>
              <a:rPr lang="en-US" sz="1400">
                <a:latin typeface="Helvetica" pitchFamily="2" charset="0"/>
              </a:rPr>
              <a:t>: iSchool, Syracuse University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4D991F-7820-A748-926D-BB460D699786}"/>
              </a:ext>
            </a:extLst>
          </p:cNvPr>
          <p:cNvSpPr txBox="1"/>
          <p:nvPr/>
        </p:nvSpPr>
        <p:spPr>
          <a:xfrm>
            <a:off x="3800436" y="5680898"/>
            <a:ext cx="322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70C0"/>
                </a:solidFill>
              </a:rPr>
              <a:t>https://scienceofscience.org/s4/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8327B65-4279-854A-8975-E5E9404B98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9810" y="1723086"/>
            <a:ext cx="1584738" cy="309949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F9928FBB-8BDD-834B-8192-B4E511554484}"/>
              </a:ext>
            </a:extLst>
          </p:cNvPr>
          <p:cNvGrpSpPr/>
          <p:nvPr/>
        </p:nvGrpSpPr>
        <p:grpSpPr>
          <a:xfrm>
            <a:off x="5841232" y="3595104"/>
            <a:ext cx="2454510" cy="1390720"/>
            <a:chOff x="7599256" y="2129620"/>
            <a:chExt cx="2454510" cy="13907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87CBB7-3336-E743-B200-C81D1F1107BC}"/>
                </a:ext>
              </a:extLst>
            </p:cNvPr>
            <p:cNvSpPr txBox="1"/>
            <p:nvPr/>
          </p:nvSpPr>
          <p:spPr>
            <a:xfrm>
              <a:off x="8201981" y="2129620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special invitees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953FD3B-6C40-5E45-A97D-B7E471AB7E3A}"/>
                </a:ext>
              </a:extLst>
            </p:cNvPr>
            <p:cNvGrpSpPr/>
            <p:nvPr/>
          </p:nvGrpSpPr>
          <p:grpSpPr>
            <a:xfrm>
              <a:off x="7599256" y="2386383"/>
              <a:ext cx="2454510" cy="1133957"/>
              <a:chOff x="7599256" y="2386383"/>
              <a:chExt cx="2454510" cy="1133957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6F0FD5-44B1-DB47-B5CD-55E93EF0B7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1113" t="5857" r="-529" b="35736"/>
              <a:stretch/>
            </p:blipFill>
            <p:spPr>
              <a:xfrm>
                <a:off x="8447701" y="2386383"/>
                <a:ext cx="724566" cy="71460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65E5F1C-4D14-9845-8227-033B8D47C7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0448" t="9378" r="6283" b="36099"/>
              <a:stretch/>
            </p:blipFill>
            <p:spPr>
              <a:xfrm>
                <a:off x="9282769" y="2389442"/>
                <a:ext cx="724566" cy="708485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97D33A-CB88-8541-84A8-1D90F5EF98D9}"/>
                  </a:ext>
                </a:extLst>
              </p:cNvPr>
              <p:cNvSpPr txBox="1"/>
              <p:nvPr/>
            </p:nvSpPr>
            <p:spPr>
              <a:xfrm>
                <a:off x="8384628" y="3151008"/>
                <a:ext cx="785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Bei Yu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89BFEEB-22BE-CA4E-9736-7893152EAEC9}"/>
                  </a:ext>
                </a:extLst>
              </p:cNvPr>
              <p:cNvSpPr txBox="1"/>
              <p:nvPr/>
            </p:nvSpPr>
            <p:spPr>
              <a:xfrm>
                <a:off x="9229910" y="3151008"/>
                <a:ext cx="8238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Jian Qin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C7DEA53-B708-DC48-8D7F-145A6FB521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8368" r="8368"/>
              <a:stretch/>
            </p:blipFill>
            <p:spPr>
              <a:xfrm>
                <a:off x="7638889" y="2389442"/>
                <a:ext cx="705014" cy="708485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9ECDF1D-1923-F047-BFF2-70CDB3262968}"/>
                  </a:ext>
                </a:extLst>
              </p:cNvPr>
              <p:cNvSpPr txBox="1"/>
              <p:nvPr/>
            </p:nvSpPr>
            <p:spPr>
              <a:xfrm>
                <a:off x="7599256" y="3151008"/>
                <a:ext cx="785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Kevin Crowston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2980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B5EFD96-6AC9-704E-8C4D-B4A432F7A920}"/>
              </a:ext>
            </a:extLst>
          </p:cNvPr>
          <p:cNvSpPr/>
          <p:nvPr/>
        </p:nvSpPr>
        <p:spPr>
          <a:xfrm>
            <a:off x="1822586" y="1478725"/>
            <a:ext cx="543739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b="1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S</a:t>
            </a:r>
            <a:r>
              <a:rPr lang="en-US" sz="3200" b="1" baseline="3000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4</a:t>
            </a:r>
            <a:endParaRPr lang="en-US" sz="3200" b="1" baseline="30000">
              <a:latin typeface="Roboto Condensed" panose="02000000000000000000" pitchFamily="2" charset="0"/>
              <a:ea typeface="Roboto Condensed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39CBB52-2FB1-DC4C-AC71-7871338D2405}"/>
              </a:ext>
            </a:extLst>
          </p:cNvPr>
          <p:cNvGrpSpPr/>
          <p:nvPr/>
        </p:nvGrpSpPr>
        <p:grpSpPr>
          <a:xfrm>
            <a:off x="1785619" y="2129620"/>
            <a:ext cx="3348961" cy="1384354"/>
            <a:chOff x="2256747" y="2129620"/>
            <a:chExt cx="3348961" cy="13843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3583E0-6111-1F42-8FD6-867FD88F98C6}"/>
                </a:ext>
              </a:extLst>
            </p:cNvPr>
            <p:cNvSpPr txBox="1"/>
            <p:nvPr/>
          </p:nvSpPr>
          <p:spPr>
            <a:xfrm>
              <a:off x="3096704" y="2129620"/>
              <a:ext cx="16690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teachers and mentors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D9A851E-F96F-E84C-A69E-80CC307E5FEA}"/>
                </a:ext>
              </a:extLst>
            </p:cNvPr>
            <p:cNvGrpSpPr/>
            <p:nvPr/>
          </p:nvGrpSpPr>
          <p:grpSpPr>
            <a:xfrm>
              <a:off x="2256747" y="2406619"/>
              <a:ext cx="3348961" cy="1107355"/>
              <a:chOff x="3110028" y="3225941"/>
              <a:chExt cx="3348961" cy="110735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10FCA34-017A-BE4B-99B7-C381E5469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51592" y="3225941"/>
                <a:ext cx="710309" cy="71030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FD4254C-341E-EC47-97E9-737C316935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749" t="1" r="7521" b="42626"/>
              <a:stretch/>
            </p:blipFill>
            <p:spPr>
              <a:xfrm>
                <a:off x="4006056" y="3227764"/>
                <a:ext cx="708514" cy="70848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BBF96B-2E0B-1147-AEDC-AC330AE23E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545"/>
              <a:stretch/>
            </p:blipFill>
            <p:spPr>
              <a:xfrm>
                <a:off x="4858725" y="3236917"/>
                <a:ext cx="710309" cy="69933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26B2230-E8C7-D14D-9D89-C5B98A83D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3188" y="3236917"/>
                <a:ext cx="710309" cy="699333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C2EBC3-5DF2-D943-BA7C-C7C8449CA2A6}"/>
                  </a:ext>
                </a:extLst>
              </p:cNvPr>
              <p:cNvSpPr txBox="1"/>
              <p:nvPr/>
            </p:nvSpPr>
            <p:spPr>
              <a:xfrm>
                <a:off x="3110028" y="3963964"/>
                <a:ext cx="7853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dirty="0">
                    <a:latin typeface="Helvetica" pitchFamily="2" charset="0"/>
                  </a:rPr>
                  <a:t>Tim </a:t>
                </a:r>
                <a:r>
                  <a:rPr lang="en-US" sz="800" b="1" dirty="0" err="1">
                    <a:latin typeface="Helvetica" pitchFamily="2" charset="0"/>
                  </a:rPr>
                  <a:t>Errington</a:t>
                </a:r>
                <a:endParaRPr lang="en-US" sz="800" b="1" dirty="0">
                  <a:latin typeface="Helvetica" pitchFamily="2" charset="0"/>
                </a:endParaRPr>
              </a:p>
              <a:p>
                <a:pPr algn="ctr"/>
                <a:r>
                  <a:rPr lang="en-US" sz="800" dirty="0">
                    <a:latin typeface="Helvetica" pitchFamily="2" charset="0"/>
                  </a:rPr>
                  <a:t>COS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9FD17A-EF19-0F44-805A-C8B4FCA2E513}"/>
                  </a:ext>
                </a:extLst>
              </p:cNvPr>
              <p:cNvSpPr txBox="1"/>
              <p:nvPr/>
            </p:nvSpPr>
            <p:spPr>
              <a:xfrm>
                <a:off x="3955310" y="3963964"/>
                <a:ext cx="8238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James Evans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University of Chicago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280CCA-8A3E-3F49-B67E-BACEB9690083}"/>
                  </a:ext>
                </a:extLst>
              </p:cNvPr>
              <p:cNvSpPr txBox="1"/>
              <p:nvPr/>
            </p:nvSpPr>
            <p:spPr>
              <a:xfrm>
                <a:off x="4788332" y="3963964"/>
                <a:ext cx="86436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Vincent </a:t>
                </a:r>
                <a:r>
                  <a:rPr lang="en-US" sz="800" b="1" err="1">
                    <a:latin typeface="Helvetica" pitchFamily="2" charset="0"/>
                  </a:rPr>
                  <a:t>Larivière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University of Montreal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49D808-3306-BC4C-AF5E-EB5E0C500EB3}"/>
                  </a:ext>
                </a:extLst>
              </p:cNvPr>
              <p:cNvSpPr txBox="1"/>
              <p:nvPr/>
            </p:nvSpPr>
            <p:spPr>
              <a:xfrm>
                <a:off x="5686974" y="3963964"/>
                <a:ext cx="7720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err="1">
                    <a:latin typeface="Helvetica" pitchFamily="2" charset="0"/>
                  </a:rPr>
                  <a:t>Staša</a:t>
                </a:r>
                <a:r>
                  <a:rPr lang="en-US" sz="800" b="1">
                    <a:latin typeface="Helvetica" pitchFamily="2" charset="0"/>
                  </a:rPr>
                  <a:t> </a:t>
                </a:r>
                <a:r>
                  <a:rPr lang="en-US" sz="800" b="1" err="1">
                    <a:latin typeface="Helvetica" pitchFamily="2" charset="0"/>
                  </a:rPr>
                  <a:t>Milojević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Indiana University</a:t>
                </a: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8476894-D864-1B49-95E1-F5FC1362F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516"/>
          <a:stretch/>
        </p:blipFill>
        <p:spPr>
          <a:xfrm>
            <a:off x="1840878" y="3846020"/>
            <a:ext cx="724566" cy="708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7F82EC-45B2-2145-B5F6-B0B06114AD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428" t="5493" r="11378" b="42695"/>
          <a:stretch/>
        </p:blipFill>
        <p:spPr>
          <a:xfrm>
            <a:off x="2694800" y="3846021"/>
            <a:ext cx="719871" cy="7084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F91FD1-BBE8-0F42-9A4E-0428598A1A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90" r="1328" b="-16475"/>
          <a:stretch/>
        </p:blipFill>
        <p:spPr>
          <a:xfrm>
            <a:off x="3544027" y="3846020"/>
            <a:ext cx="710310" cy="8327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B9EF91-B9D6-D540-9B00-E053C24C8DC7}"/>
              </a:ext>
            </a:extLst>
          </p:cNvPr>
          <p:cNvSpPr txBox="1"/>
          <p:nvPr/>
        </p:nvSpPr>
        <p:spPr>
          <a:xfrm>
            <a:off x="1785619" y="4600494"/>
            <a:ext cx="78537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err="1">
                <a:latin typeface="Helvetica" pitchFamily="2" charset="0"/>
              </a:rPr>
              <a:t>Dashun</a:t>
            </a:r>
            <a:r>
              <a:rPr lang="en-US" sz="800" b="1">
                <a:latin typeface="Helvetica" pitchFamily="2" charset="0"/>
              </a:rPr>
              <a:t> Wang</a:t>
            </a:r>
          </a:p>
          <a:p>
            <a:pPr algn="ctr"/>
            <a:r>
              <a:rPr lang="en-US" sz="800">
                <a:latin typeface="Helvetica" pitchFamily="2" charset="0"/>
              </a:rPr>
              <a:t>Northwestern University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567B6C-8EB7-D54E-B522-0A15CF45BAC9}"/>
              </a:ext>
            </a:extLst>
          </p:cNvPr>
          <p:cNvSpPr txBox="1"/>
          <p:nvPr/>
        </p:nvSpPr>
        <p:spPr>
          <a:xfrm>
            <a:off x="2630901" y="4600494"/>
            <a:ext cx="8238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>
                <a:latin typeface="Helvetica" pitchFamily="2" charset="0"/>
              </a:rPr>
              <a:t>Bruce Weinberg</a:t>
            </a:r>
          </a:p>
          <a:p>
            <a:pPr algn="ctr"/>
            <a:r>
              <a:rPr lang="en-US" sz="800">
                <a:latin typeface="Helvetica" pitchFamily="2" charset="0"/>
              </a:rPr>
              <a:t>The Ohio State University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31D426-5656-1E41-B4D5-0949A2B396C2}"/>
              </a:ext>
            </a:extLst>
          </p:cNvPr>
          <p:cNvSpPr txBox="1"/>
          <p:nvPr/>
        </p:nvSpPr>
        <p:spPr>
          <a:xfrm>
            <a:off x="3463923" y="4600494"/>
            <a:ext cx="8643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err="1">
                <a:latin typeface="Helvetica" pitchFamily="2" charset="0"/>
              </a:rPr>
              <a:t>Jevin</a:t>
            </a:r>
            <a:r>
              <a:rPr lang="en-US" sz="800" b="1">
                <a:latin typeface="Helvetica" pitchFamily="2" charset="0"/>
              </a:rPr>
              <a:t> West</a:t>
            </a:r>
          </a:p>
          <a:p>
            <a:pPr algn="ctr"/>
            <a:r>
              <a:rPr lang="en-US" sz="800">
                <a:latin typeface="Helvetica" pitchFamily="2" charset="0"/>
              </a:rPr>
              <a:t>University of Washington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CD1FA4-75CD-6C47-9092-BB309F653E93}"/>
              </a:ext>
            </a:extLst>
          </p:cNvPr>
          <p:cNvGrpSpPr/>
          <p:nvPr/>
        </p:nvGrpSpPr>
        <p:grpSpPr>
          <a:xfrm>
            <a:off x="5397120" y="2138540"/>
            <a:ext cx="1669138" cy="1547472"/>
            <a:chOff x="5513748" y="4517944"/>
            <a:chExt cx="1669138" cy="154747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A0D9EE1-0CB5-D843-828A-BAA4B838CC3A}"/>
                </a:ext>
              </a:extLst>
            </p:cNvPr>
            <p:cNvGrpSpPr/>
            <p:nvPr/>
          </p:nvGrpSpPr>
          <p:grpSpPr>
            <a:xfrm>
              <a:off x="5513748" y="4805948"/>
              <a:ext cx="1669138" cy="1259468"/>
              <a:chOff x="2940275" y="4744070"/>
              <a:chExt cx="1669138" cy="125946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CED9DC0-2A4A-4043-BC01-562DE667F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7436" t="20349" r="25194" b="25713"/>
              <a:stretch/>
            </p:blipFill>
            <p:spPr>
              <a:xfrm>
                <a:off x="3007753" y="4744070"/>
                <a:ext cx="724566" cy="70848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BEE46D5-6F07-3B49-9013-9D2BC34C5B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4086" t="1907" r="8769" b="28819"/>
              <a:stretch/>
            </p:blipFill>
            <p:spPr>
              <a:xfrm>
                <a:off x="3853835" y="4744070"/>
                <a:ext cx="719871" cy="708486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89002B-D817-774E-B509-D217A5E71D22}"/>
                  </a:ext>
                </a:extLst>
              </p:cNvPr>
              <p:cNvSpPr txBox="1"/>
              <p:nvPr/>
            </p:nvSpPr>
            <p:spPr>
              <a:xfrm>
                <a:off x="2940275" y="5511095"/>
                <a:ext cx="785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Daniel </a:t>
                </a:r>
                <a:r>
                  <a:rPr lang="en-US" sz="800" b="1" err="1">
                    <a:latin typeface="Helvetica" pitchFamily="2" charset="0"/>
                  </a:rPr>
                  <a:t>Acuña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441C51-EA67-074F-AEB7-41B074A273B6}"/>
                  </a:ext>
                </a:extLst>
              </p:cNvPr>
              <p:cNvSpPr txBox="1"/>
              <p:nvPr/>
            </p:nvSpPr>
            <p:spPr>
              <a:xfrm>
                <a:off x="3785557" y="5511095"/>
                <a:ext cx="8238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Stephen David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Oregon Health &amp; Science University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6E6580-734A-7246-B8D6-8BF49E1A01BF}"/>
                </a:ext>
              </a:extLst>
            </p:cNvPr>
            <p:cNvSpPr txBox="1"/>
            <p:nvPr/>
          </p:nvSpPr>
          <p:spPr>
            <a:xfrm>
              <a:off x="5898514" y="4517944"/>
              <a:ext cx="8996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organizers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7767085-9B8A-9046-9D40-064966CB4461}"/>
              </a:ext>
            </a:extLst>
          </p:cNvPr>
          <p:cNvSpPr txBox="1"/>
          <p:nvPr/>
        </p:nvSpPr>
        <p:spPr>
          <a:xfrm>
            <a:off x="5916487" y="1507096"/>
            <a:ext cx="11964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Helvetica" pitchFamily="2" charset="0"/>
              </a:rPr>
              <a:t>Sponsored by NSF</a:t>
            </a:r>
          </a:p>
          <a:p>
            <a:pPr algn="r"/>
            <a:r>
              <a:rPr lang="en-US" sz="900">
                <a:latin typeface="Helvetica" pitchFamily="2" charset="0"/>
              </a:rPr>
              <a:t>under award #1933803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4D023E-00E3-9B49-A00E-4C7BB426D464}"/>
              </a:ext>
            </a:extLst>
          </p:cNvPr>
          <p:cNvSpPr txBox="1"/>
          <p:nvPr/>
        </p:nvSpPr>
        <p:spPr>
          <a:xfrm>
            <a:off x="1744941" y="5132596"/>
            <a:ext cx="2263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Helvetica" pitchFamily="2" charset="0"/>
              </a:rPr>
              <a:t>When</a:t>
            </a:r>
            <a:r>
              <a:rPr lang="en-US" sz="1400">
                <a:latin typeface="Helvetica" pitchFamily="2" charset="0"/>
              </a:rPr>
              <a:t>: August 2 – 6, 2021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A52A50-0A1D-6447-8FF1-DC72A40B6E47}"/>
              </a:ext>
            </a:extLst>
          </p:cNvPr>
          <p:cNvSpPr txBox="1"/>
          <p:nvPr/>
        </p:nvSpPr>
        <p:spPr>
          <a:xfrm>
            <a:off x="5059602" y="5143078"/>
            <a:ext cx="2122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>
                <a:latin typeface="Helvetica" pitchFamily="2" charset="0"/>
              </a:rPr>
              <a:t>Apply by</a:t>
            </a:r>
            <a:r>
              <a:rPr lang="en-US" sz="1400">
                <a:latin typeface="Helvetica" pitchFamily="2" charset="0"/>
              </a:rPr>
              <a:t>: May 15, 2021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D1B843-EBFE-D940-BF2D-5D0DFDD5FB15}"/>
              </a:ext>
            </a:extLst>
          </p:cNvPr>
          <p:cNvSpPr txBox="1"/>
          <p:nvPr/>
        </p:nvSpPr>
        <p:spPr>
          <a:xfrm>
            <a:off x="1726649" y="5409596"/>
            <a:ext cx="3103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Helvetica" pitchFamily="2" charset="0"/>
              </a:rPr>
              <a:t>Where</a:t>
            </a:r>
            <a:r>
              <a:rPr lang="en-US" sz="1400">
                <a:latin typeface="Helvetica" pitchFamily="2" charset="0"/>
              </a:rPr>
              <a:t>: iSchool, Syracuse University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4D991F-7820-A748-926D-BB460D699786}"/>
              </a:ext>
            </a:extLst>
          </p:cNvPr>
          <p:cNvSpPr txBox="1"/>
          <p:nvPr/>
        </p:nvSpPr>
        <p:spPr>
          <a:xfrm>
            <a:off x="4854418" y="5420102"/>
            <a:ext cx="2327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>
                <a:solidFill>
                  <a:srgbClr val="0070C0"/>
                </a:solidFill>
                <a:latin typeface="Helvetica" pitchFamily="2" charset="0"/>
              </a:rPr>
              <a:t>https://scienceofscience.org/s4/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928FBB-8BDD-834B-8192-B4E511554484}"/>
              </a:ext>
            </a:extLst>
          </p:cNvPr>
          <p:cNvGrpSpPr/>
          <p:nvPr/>
        </p:nvGrpSpPr>
        <p:grpSpPr>
          <a:xfrm>
            <a:off x="5427763" y="3595104"/>
            <a:ext cx="1669138" cy="1390720"/>
            <a:chOff x="8384628" y="2129620"/>
            <a:chExt cx="1669138" cy="13907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87CBB7-3336-E743-B200-C81D1F1107BC}"/>
                </a:ext>
              </a:extLst>
            </p:cNvPr>
            <p:cNvSpPr txBox="1"/>
            <p:nvPr/>
          </p:nvSpPr>
          <p:spPr>
            <a:xfrm>
              <a:off x="8489931" y="2129620"/>
              <a:ext cx="12923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invited speakers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953FD3B-6C40-5E45-A97D-B7E471AB7E3A}"/>
                </a:ext>
              </a:extLst>
            </p:cNvPr>
            <p:cNvGrpSpPr/>
            <p:nvPr/>
          </p:nvGrpSpPr>
          <p:grpSpPr>
            <a:xfrm>
              <a:off x="8384628" y="2386383"/>
              <a:ext cx="1669138" cy="1133957"/>
              <a:chOff x="8384628" y="2386383"/>
              <a:chExt cx="1669138" cy="1133957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6F0FD5-44B1-DB47-B5CD-55E93EF0B7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1113" t="5857" r="-529" b="35736"/>
              <a:stretch/>
            </p:blipFill>
            <p:spPr>
              <a:xfrm>
                <a:off x="8447701" y="2386383"/>
                <a:ext cx="724566" cy="71460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65E5F1C-4D14-9845-8227-033B8D47C7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0448" t="9378" r="6283" b="36099"/>
              <a:stretch/>
            </p:blipFill>
            <p:spPr>
              <a:xfrm>
                <a:off x="9282769" y="2389442"/>
                <a:ext cx="724566" cy="708485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97D33A-CB88-8541-84A8-1D90F5EF98D9}"/>
                  </a:ext>
                </a:extLst>
              </p:cNvPr>
              <p:cNvSpPr txBox="1"/>
              <p:nvPr/>
            </p:nvSpPr>
            <p:spPr>
              <a:xfrm>
                <a:off x="8384628" y="3151008"/>
                <a:ext cx="785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Bei Yu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89BFEEB-22BE-CA4E-9736-7893152EAEC9}"/>
                  </a:ext>
                </a:extLst>
              </p:cNvPr>
              <p:cNvSpPr txBox="1"/>
              <p:nvPr/>
            </p:nvSpPr>
            <p:spPr>
              <a:xfrm>
                <a:off x="9229910" y="3151008"/>
                <a:ext cx="8238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Jian Qin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7C98D1-5294-1547-A4BB-07E73E3C51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3287" y="1491391"/>
            <a:ext cx="2945633" cy="532927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5E60C61-76D0-0E4F-AA19-2B926026E9B5}"/>
              </a:ext>
            </a:extLst>
          </p:cNvPr>
          <p:cNvCxnSpPr>
            <a:cxnSpLocks/>
          </p:cNvCxnSpPr>
          <p:nvPr/>
        </p:nvCxnSpPr>
        <p:spPr>
          <a:xfrm>
            <a:off x="5245116" y="2191265"/>
            <a:ext cx="0" cy="277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F140D00-88AE-734A-8EB3-5778D408371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7161" b="18911"/>
          <a:stretch/>
        </p:blipFill>
        <p:spPr>
          <a:xfrm>
            <a:off x="4387444" y="3839748"/>
            <a:ext cx="724566" cy="71739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204FC63-DD4B-4C43-9E58-B27F363EE4BB}"/>
              </a:ext>
            </a:extLst>
          </p:cNvPr>
          <p:cNvSpPr txBox="1"/>
          <p:nvPr/>
        </p:nvSpPr>
        <p:spPr>
          <a:xfrm>
            <a:off x="4299946" y="4600494"/>
            <a:ext cx="8643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err="1">
                <a:latin typeface="Helvetica" pitchFamily="2" charset="0"/>
              </a:rPr>
              <a:t>Casidy Sugimoto</a:t>
            </a:r>
            <a:endParaRPr lang="en-US" sz="800" b="1">
              <a:latin typeface="Helvetica" pitchFamily="2" charset="0"/>
            </a:endParaRPr>
          </a:p>
          <a:p>
            <a:pPr algn="ctr"/>
            <a:r>
              <a:rPr lang="en-US" sz="800">
                <a:latin typeface="Helvetica" pitchFamily="2" charset="0"/>
              </a:rPr>
              <a:t>Indiana</a:t>
            </a:r>
          </a:p>
          <a:p>
            <a:pPr algn="ctr"/>
            <a:r>
              <a:rPr lang="en-US" sz="800">
                <a:latin typeface="Helvetica" pitchFamily="2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800293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246</Words>
  <Application>Microsoft Macintosh PowerPoint</Application>
  <PresentationFormat>Widescreen</PresentationFormat>
  <Paragraphs>76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Daniel Ernesto Acuna</cp:lastModifiedBy>
  <cp:revision>25</cp:revision>
  <cp:lastPrinted>2019-12-09T16:58:26Z</cp:lastPrinted>
  <dcterms:created xsi:type="dcterms:W3CDTF">2019-12-09T16:17:12Z</dcterms:created>
  <dcterms:modified xsi:type="dcterms:W3CDTF">2020-05-07T16:11:50Z</dcterms:modified>
</cp:coreProperties>
</file>